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6" r:id="rId3"/>
    <p:sldId id="268" r:id="rId4"/>
    <p:sldId id="272" r:id="rId5"/>
    <p:sldId id="273" r:id="rId6"/>
    <p:sldId id="262" r:id="rId7"/>
    <p:sldId id="261" r:id="rId8"/>
    <p:sldId id="260" r:id="rId9"/>
    <p:sldId id="274" r:id="rId10"/>
    <p:sldId id="275" r:id="rId11"/>
    <p:sldId id="259" r:id="rId12"/>
    <p:sldId id="276" r:id="rId13"/>
    <p:sldId id="264" r:id="rId14"/>
    <p:sldId id="266" r:id="rId15"/>
    <p:sldId id="267" r:id="rId16"/>
    <p:sldId id="277" r:id="rId17"/>
    <p:sldId id="278" r:id="rId18"/>
    <p:sldId id="279" r:id="rId19"/>
    <p:sldId id="258" r:id="rId20"/>
    <p:sldId id="265"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jpg"/><Relationship Id="rId7" Type="http://schemas.openxmlformats.org/officeDocument/2006/relationships/image" Target="../media/image28.png"/><Relationship Id="rId12" Type="http://schemas.openxmlformats.org/officeDocument/2006/relationships/image" Target="../media/image33.jp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b="1" dirty="0"/>
              <a:t>In association with the </a:t>
            </a:r>
            <a:br>
              <a:rPr lang="en-CA" b="1" dirty="0"/>
            </a:br>
            <a:endParaRPr lang="en-CA" b="1" dirty="0"/>
          </a:p>
        </p:txBody>
      </p:sp>
      <p:sp>
        <p:nvSpPr>
          <p:cNvPr id="3" name="Content Placeholder 2"/>
          <p:cNvSpPr>
            <a:spLocks noGrp="1"/>
          </p:cNvSpPr>
          <p:nvPr>
            <p:ph idx="1"/>
          </p:nvPr>
        </p:nvSpPr>
        <p:spPr/>
        <p:txBody>
          <a:bodyPr/>
          <a:lstStyle/>
          <a:p>
            <a:pPr marL="0" indent="0" algn="ctr">
              <a:buNone/>
            </a:pPr>
            <a:r>
              <a:rPr lang="en-CA" sz="4800" b="1" dirty="0">
                <a:solidFill>
                  <a:srgbClr val="FF0000"/>
                </a:solidFill>
                <a:latin typeface="Arial" panose="020B0604020202020204" pitchFamily="34" charset="0"/>
                <a:cs typeface="Arial" panose="020B0604020202020204" pitchFamily="34" charset="0"/>
              </a:rPr>
              <a:t>26 Field </a:t>
            </a:r>
            <a:r>
              <a:rPr lang="en-CA" sz="4800" b="1" dirty="0">
                <a:solidFill>
                  <a:schemeClr val="accent1">
                    <a:lumMod val="75000"/>
                  </a:schemeClr>
                </a:solidFill>
                <a:latin typeface="Arial" panose="020B0604020202020204" pitchFamily="34" charset="0"/>
                <a:cs typeface="Arial" panose="020B0604020202020204" pitchFamily="34" charset="0"/>
              </a:rPr>
              <a:t>Regiment</a:t>
            </a:r>
            <a:r>
              <a:rPr lang="en-CA" sz="4800" b="1" dirty="0">
                <a:latin typeface="Arial" panose="020B0604020202020204" pitchFamily="34" charset="0"/>
                <a:cs typeface="Arial" panose="020B0604020202020204" pitchFamily="34" charset="0"/>
              </a:rPr>
              <a:t> </a:t>
            </a:r>
            <a:r>
              <a:rPr lang="en-CA" sz="4800" b="1" dirty="0">
                <a:solidFill>
                  <a:srgbClr val="FF0000"/>
                </a:solidFill>
                <a:latin typeface="Arial" panose="020B0604020202020204" pitchFamily="34" charset="0"/>
                <a:cs typeface="Arial" panose="020B0604020202020204" pitchFamily="34" charset="0"/>
              </a:rPr>
              <a:t>RCA</a:t>
            </a:r>
            <a:endParaRPr lang="en-CA" sz="4800" b="1" dirty="0">
              <a:latin typeface="Arial" panose="020B0604020202020204" pitchFamily="34" charset="0"/>
              <a:cs typeface="Arial" panose="020B0604020202020204" pitchFamily="34" charset="0"/>
            </a:endParaRPr>
          </a:p>
          <a:p>
            <a:pPr marL="0" indent="0" algn="ctr">
              <a:buNone/>
            </a:pPr>
            <a:r>
              <a:rPr lang="en-CA" sz="4800" b="1" dirty="0">
                <a:solidFill>
                  <a:schemeClr val="accent2">
                    <a:lumMod val="50000"/>
                  </a:schemeClr>
                </a:solidFill>
                <a:latin typeface="Arial" panose="020B0604020202020204" pitchFamily="34" charset="0"/>
                <a:cs typeface="Arial" panose="020B0604020202020204" pitchFamily="34" charset="0"/>
              </a:rPr>
              <a:t>XII MB Dragoons</a:t>
            </a:r>
            <a:r>
              <a:rPr lang="en-CA" sz="4800" b="1" dirty="0">
                <a:solidFill>
                  <a:schemeClr val="accent2">
                    <a:lumMod val="75000"/>
                  </a:schemeClr>
                </a:solidFill>
                <a:latin typeface="Arial" panose="020B0604020202020204" pitchFamily="34" charset="0"/>
                <a:cs typeface="Arial" panose="020B0604020202020204" pitchFamily="34" charset="0"/>
              </a:rPr>
              <a:t> </a:t>
            </a:r>
            <a:r>
              <a:rPr lang="en-CA" sz="4800" b="1" dirty="0">
                <a:latin typeface="Arial" panose="020B0604020202020204" pitchFamily="34" charset="0"/>
                <a:cs typeface="Arial" panose="020B0604020202020204" pitchFamily="34" charset="0"/>
              </a:rPr>
              <a:t>Museum</a:t>
            </a:r>
          </a:p>
          <a:p>
            <a:pPr marL="0" indent="0" algn="ctr">
              <a:buNone/>
            </a:pPr>
            <a:endParaRPr lang="en-CA" sz="2800" b="1" dirty="0">
              <a:latin typeface="Arial" panose="020B0604020202020204" pitchFamily="34" charset="0"/>
              <a:cs typeface="Arial" panose="020B0604020202020204" pitchFamily="34" charset="0"/>
            </a:endParaRPr>
          </a:p>
          <a:p>
            <a:pPr marL="0" indent="0" algn="ctr">
              <a:buNone/>
            </a:pPr>
            <a:r>
              <a:rPr lang="en-CA" sz="2800" b="1" dirty="0">
                <a:latin typeface="Harlow Solid Italic" panose="04030604020F02020D02" pitchFamily="82" charset="0"/>
                <a:cs typeface="Arial" panose="020B0604020202020204" pitchFamily="34" charset="0"/>
              </a:rPr>
              <a:t>A Salty Dog Production</a:t>
            </a:r>
          </a:p>
          <a:p>
            <a:pPr marL="0" indent="0" algn="ctr">
              <a:buNone/>
            </a:pPr>
            <a:endParaRPr lang="en-CA" b="1" dirty="0">
              <a:latin typeface="Broadway" panose="04040905080B02020502" pitchFamily="82"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267200"/>
            <a:ext cx="2228850" cy="1809750"/>
          </a:xfrm>
          <a:prstGeom prst="rect">
            <a:avLst/>
          </a:prstGeom>
        </p:spPr>
      </p:pic>
    </p:spTree>
    <p:extLst>
      <p:ext uri="{BB962C8B-B14F-4D97-AF65-F5344CB8AC3E}">
        <p14:creationId xmlns:p14="http://schemas.microsoft.com/office/powerpoint/2010/main" val="143946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a:latin typeface="Arial" panose="020B0604020202020204" pitchFamily="34" charset="0"/>
                <a:cs typeface="Arial" panose="020B0604020202020204" pitchFamily="34" charset="0"/>
              </a:rPr>
              <a:t>Empire Hotel 725 Rosser Avenue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979" y="1600200"/>
            <a:ext cx="5944041" cy="4525963"/>
          </a:xfrm>
          <a:prstGeom prst="rect">
            <a:avLst/>
          </a:prstGeom>
        </p:spPr>
      </p:pic>
    </p:spTree>
    <p:extLst>
      <p:ext uri="{BB962C8B-B14F-4D97-AF65-F5344CB8AC3E}">
        <p14:creationId xmlns:p14="http://schemas.microsoft.com/office/powerpoint/2010/main" val="381570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u="sng" dirty="0"/>
              <a:t>XII MB Dragoons and 99</a:t>
            </a:r>
            <a:r>
              <a:rPr lang="en-CA" sz="3200" b="1" u="sng" baseline="30000" dirty="0"/>
              <a:t>th</a:t>
            </a:r>
            <a:r>
              <a:rPr lang="en-CA" sz="3200" b="1" u="sng" dirty="0"/>
              <a:t> Manitoba Rangers</a:t>
            </a:r>
          </a:p>
        </p:txBody>
      </p:sp>
      <p:sp>
        <p:nvSpPr>
          <p:cNvPr id="6" name="Content Placeholder 5"/>
          <p:cNvSpPr>
            <a:spLocks noGrp="1"/>
          </p:cNvSpPr>
          <p:nvPr>
            <p:ph idx="1"/>
          </p:nvPr>
        </p:nvSpPr>
        <p:spPr>
          <a:xfrm>
            <a:off x="457200" y="1600200"/>
            <a:ext cx="8229600" cy="3736407"/>
          </a:xfrm>
          <a:prstGeom prst="rect">
            <a:avLst/>
          </a:prstGeom>
        </p:spPr>
        <p:txBody>
          <a:bodyPr>
            <a:spAutoFit/>
          </a:bodyPr>
          <a:lstStyle/>
          <a:p>
            <a:pPr algn="just"/>
            <a:r>
              <a:rPr lang="en-CA" b="1" dirty="0"/>
              <a:t>He was a member of the Canadian Militia (XII Manitoba Dragoons) from 1907 to 1910 and Major of the 99th Manitoba Rangers in 1914. </a:t>
            </a:r>
          </a:p>
          <a:p>
            <a:pPr algn="just"/>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3581400"/>
            <a:ext cx="2133600" cy="166420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3792" y="3491622"/>
            <a:ext cx="1507332" cy="1753986"/>
          </a:xfrm>
          <a:prstGeom prst="rect">
            <a:avLst/>
          </a:prstGeom>
        </p:spPr>
      </p:pic>
    </p:spTree>
    <p:extLst>
      <p:ext uri="{BB962C8B-B14F-4D97-AF65-F5344CB8AC3E}">
        <p14:creationId xmlns:p14="http://schemas.microsoft.com/office/powerpoint/2010/main" val="291285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u="sng" dirty="0"/>
              <a:t>8th BN CEF (90th Winnipeg Rifles)</a:t>
            </a:r>
            <a:endParaRPr lang="en-CA" u="sng" dirty="0"/>
          </a:p>
        </p:txBody>
      </p:sp>
      <p:sp>
        <p:nvSpPr>
          <p:cNvPr id="3" name="Content Placeholder 2"/>
          <p:cNvSpPr>
            <a:spLocks noGrp="1"/>
          </p:cNvSpPr>
          <p:nvPr>
            <p:ph idx="1"/>
          </p:nvPr>
        </p:nvSpPr>
        <p:spPr/>
        <p:txBody>
          <a:bodyPr/>
          <a:lstStyle/>
          <a:p>
            <a:pPr algn="just"/>
            <a:r>
              <a:rPr lang="en-CA" b="1" dirty="0"/>
              <a:t>He joined the Canadian Expeditionary Force in August 1914 serving as a Major in the 8th Battalion CEF of the 90</a:t>
            </a:r>
            <a:r>
              <a:rPr lang="en-CA" b="1" baseline="30000" dirty="0"/>
              <a:t>th</a:t>
            </a:r>
            <a:r>
              <a:rPr lang="en-CA" b="1" dirty="0"/>
              <a:t> Winnipeg Rifles. He was wounded at the second Battle of Ypres and was invalided to Canada. </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515" y="4495800"/>
            <a:ext cx="1828800" cy="1523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495800"/>
            <a:ext cx="1905000" cy="1523999"/>
          </a:xfrm>
          <a:prstGeom prst="rect">
            <a:avLst/>
          </a:prstGeom>
        </p:spPr>
      </p:pic>
    </p:spTree>
    <p:extLst>
      <p:ext uri="{BB962C8B-B14F-4D97-AF65-F5344CB8AC3E}">
        <p14:creationId xmlns:p14="http://schemas.microsoft.com/office/powerpoint/2010/main" val="188409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a:latin typeface="Arial" panose="020B0604020202020204" pitchFamily="34" charset="0"/>
                <a:cs typeface="Arial" panose="020B0604020202020204" pitchFamily="34" charset="0"/>
              </a:rPr>
              <a:t>78th BN (Winnipeg Grenadiers)</a:t>
            </a:r>
            <a:endParaRPr lang="en-CA" b="1" u="sng" dirty="0"/>
          </a:p>
        </p:txBody>
      </p:sp>
      <p:sp>
        <p:nvSpPr>
          <p:cNvPr id="3" name="Content Placeholder 2"/>
          <p:cNvSpPr>
            <a:spLocks noGrp="1"/>
          </p:cNvSpPr>
          <p:nvPr>
            <p:ph idx="1"/>
          </p:nvPr>
        </p:nvSpPr>
        <p:spPr>
          <a:xfrm>
            <a:off x="457200" y="1219200"/>
            <a:ext cx="8229600" cy="5334000"/>
          </a:xfrm>
        </p:spPr>
        <p:txBody>
          <a:bodyPr>
            <a:normAutofit/>
          </a:bodyPr>
          <a:lstStyle/>
          <a:p>
            <a:pPr algn="just"/>
            <a:r>
              <a:rPr lang="en-CA" sz="2800" b="1" dirty="0">
                <a:latin typeface="Arial" panose="020B0604020202020204" pitchFamily="34" charset="0"/>
                <a:cs typeface="Arial" panose="020B0604020202020204" pitchFamily="34" charset="0"/>
              </a:rPr>
              <a:t>He then raised the 78th Battalion of the Winnipeg Grenadiers and took it to France in 1916, serving at The Somme, Vimy Ridge, Passchendaele, Arras, Amiens, and Cambria. On the death of Brigadier General McBrien, he was given Brigade Command, serving at Canal du Nord, Valenciennes, and Mons. </a:t>
            </a: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343400"/>
            <a:ext cx="2107223" cy="23413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343399"/>
            <a:ext cx="3121812" cy="2341359"/>
          </a:xfrm>
          <a:prstGeom prst="rect">
            <a:avLst/>
          </a:prstGeom>
        </p:spPr>
      </p:pic>
    </p:spTree>
    <p:extLst>
      <p:ext uri="{BB962C8B-B14F-4D97-AF65-F5344CB8AC3E}">
        <p14:creationId xmlns:p14="http://schemas.microsoft.com/office/powerpoint/2010/main" val="52558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pPr algn="just"/>
            <a:r>
              <a:rPr lang="en-CA" sz="2000" dirty="0">
                <a:latin typeface="Arial" panose="020B0604020202020204" pitchFamily="34" charset="0"/>
                <a:cs typeface="Arial" panose="020B0604020202020204" pitchFamily="34" charset="0"/>
              </a:rPr>
              <a:t/>
            </a:r>
            <a:br>
              <a:rPr lang="en-CA" sz="2000" dirty="0">
                <a:latin typeface="Arial" panose="020B0604020202020204" pitchFamily="34" charset="0"/>
                <a:cs typeface="Arial" panose="020B0604020202020204" pitchFamily="34" charset="0"/>
              </a:rPr>
            </a:br>
            <a:r>
              <a:rPr lang="en-CA" sz="2700" b="1" dirty="0">
                <a:latin typeface="Arial" panose="020B0604020202020204" pitchFamily="34" charset="0"/>
                <a:cs typeface="Arial" panose="020B0604020202020204" pitchFamily="34" charset="0"/>
              </a:rPr>
              <a:t>Brigadier General Kirkcaldy was awarded, The Companion of the Order of Saint Michael and Saint George, The Distinguished Service Order 03/02/17; first bar 06/07/18; second bar 18/01/19;  194-1915 Star, the War medal the Inter Alied victory medal and The French Croix de Guerre. He returned to Canada in June 1919.</a:t>
            </a:r>
            <a:r>
              <a:rPr lang="en-CA" sz="2700" dirty="0">
                <a:latin typeface="Arial" panose="020B0604020202020204" pitchFamily="34" charset="0"/>
                <a:cs typeface="Arial" panose="020B0604020202020204" pitchFamily="34" charset="0"/>
              </a:rPr>
              <a:t/>
            </a:r>
            <a:br>
              <a:rPr lang="en-CA" sz="2700" dirty="0">
                <a:latin typeface="Arial" panose="020B0604020202020204" pitchFamily="34" charset="0"/>
                <a:cs typeface="Arial" panose="020B0604020202020204" pitchFamily="34" charset="0"/>
              </a:rPr>
            </a:br>
            <a:endParaRPr lang="en-CA" sz="27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7495" y="5181600"/>
            <a:ext cx="2095500" cy="139446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444" y="2444378"/>
            <a:ext cx="1225061" cy="3733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175" y="2430076"/>
            <a:ext cx="1266824" cy="36713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505" y="2438400"/>
            <a:ext cx="1219200" cy="36576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6935" y="2438400"/>
            <a:ext cx="1066800" cy="36576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3735" y="2438400"/>
            <a:ext cx="1051560" cy="36576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817" y="2423159"/>
            <a:ext cx="1803993" cy="35966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0620" y="2971800"/>
            <a:ext cx="1381595" cy="181262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8506" y="2942492"/>
            <a:ext cx="860227" cy="1812622"/>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9000" y="2958611"/>
            <a:ext cx="957935" cy="1838999"/>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04730" y="2958611"/>
            <a:ext cx="807720" cy="1790700"/>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2671" y="2948354"/>
            <a:ext cx="774194" cy="1674299"/>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74814" y="2958611"/>
            <a:ext cx="681228" cy="1699629"/>
          </a:xfrm>
          <a:prstGeom prst="rect">
            <a:avLst/>
          </a:prstGeom>
        </p:spPr>
      </p:pic>
    </p:spTree>
    <p:extLst>
      <p:ext uri="{BB962C8B-B14F-4D97-AF65-F5344CB8AC3E}">
        <p14:creationId xmlns:p14="http://schemas.microsoft.com/office/powerpoint/2010/main" val="996911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
            </a:r>
            <a:br>
              <a:rPr lang="en-CA" b="1" dirty="0"/>
            </a:br>
            <a:r>
              <a:rPr lang="en-CA" sz="4900" b="1" u="sng" dirty="0">
                <a:latin typeface="Arial" panose="020B0604020202020204" pitchFamily="34" charset="0"/>
                <a:cs typeface="Arial" panose="020B0604020202020204" pitchFamily="34" charset="0"/>
              </a:rPr>
              <a:t>The Citation</a:t>
            </a:r>
            <a:r>
              <a:rPr lang="en-CA" b="1" dirty="0"/>
              <a:t/>
            </a:r>
            <a:br>
              <a:rPr lang="en-CA" b="1" dirty="0"/>
            </a:br>
            <a:endParaRPr lang="en-CA" dirty="0"/>
          </a:p>
        </p:txBody>
      </p:sp>
      <p:sp>
        <p:nvSpPr>
          <p:cNvPr id="3" name="Content Placeholder 2"/>
          <p:cNvSpPr>
            <a:spLocks noGrp="1"/>
          </p:cNvSpPr>
          <p:nvPr>
            <p:ph idx="1"/>
          </p:nvPr>
        </p:nvSpPr>
        <p:spPr/>
        <p:txBody>
          <a:bodyPr>
            <a:normAutofit fontScale="77500" lnSpcReduction="20000"/>
          </a:bodyPr>
          <a:lstStyle/>
          <a:p>
            <a:r>
              <a:rPr lang="en-CA" sz="4100" b="1" dirty="0"/>
              <a:t>Lieutenant Colonel James Kirkcaldy, D.S.O.</a:t>
            </a:r>
            <a:br>
              <a:rPr lang="en-CA" sz="4100" b="1" dirty="0"/>
            </a:br>
            <a:r>
              <a:rPr lang="en-CA" sz="4100" b="1" dirty="0"/>
              <a:t>78th (Winnipeg Grenadiers) Battalion</a:t>
            </a:r>
          </a:p>
          <a:p>
            <a:r>
              <a:rPr lang="en-CA" b="1" i="1" dirty="0"/>
              <a:t>For conspicuous gallantry and resourceful leadership. When one of his companies was held up by machine-gun fire, he took charge and overcame the opposition. Later, by aggressive fighting, he got his battalion forward, and formed a defensive flank, using a rifle himself and directing machine–gun and trench-mortar fire, and drove the enemy from their positions. His courage and fighting spirit were an inspiration to all.</a:t>
            </a:r>
            <a:endParaRPr lang="en-CA" b="1" dirty="0"/>
          </a:p>
          <a:p>
            <a:r>
              <a:rPr lang="en-CA" b="1" dirty="0"/>
              <a:t>(Kirkcaldy D.S.O. Citation, London Gazette, July 1918, 133)</a:t>
            </a:r>
          </a:p>
          <a:p>
            <a:endParaRPr lang="en-CA" b="1" dirty="0"/>
          </a:p>
        </p:txBody>
      </p:sp>
    </p:spTree>
    <p:extLst>
      <p:ext uri="{BB962C8B-B14F-4D97-AF65-F5344CB8AC3E}">
        <p14:creationId xmlns:p14="http://schemas.microsoft.com/office/powerpoint/2010/main" val="415696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City Assessor and Alderman</a:t>
            </a:r>
            <a:endParaRPr lang="en-CA" dirty="0"/>
          </a:p>
        </p:txBody>
      </p:sp>
      <p:sp>
        <p:nvSpPr>
          <p:cNvPr id="3" name="Content Placeholder 2"/>
          <p:cNvSpPr>
            <a:spLocks noGrp="1"/>
          </p:cNvSpPr>
          <p:nvPr>
            <p:ph idx="1"/>
          </p:nvPr>
        </p:nvSpPr>
        <p:spPr/>
        <p:txBody>
          <a:bodyPr/>
          <a:lstStyle/>
          <a:p>
            <a:pPr algn="just"/>
            <a:r>
              <a:rPr lang="en-CA" b="1" dirty="0">
                <a:latin typeface="Arial" panose="020B0604020202020204" pitchFamily="34" charset="0"/>
                <a:cs typeface="Arial" panose="020B0604020202020204" pitchFamily="34" charset="0"/>
              </a:rPr>
              <a:t>In October 1923, he was appointed as Brandon City Assessor. He served as an Alderman on the Brandon City Council from 1934 to 1952, serving continuously except for one year. </a:t>
            </a:r>
            <a:endParaRPr lang="en-CA"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267200"/>
            <a:ext cx="2209800" cy="2209800"/>
          </a:xfrm>
          <a:prstGeom prst="rect">
            <a:avLst/>
          </a:prstGeom>
        </p:spPr>
      </p:pic>
    </p:spTree>
    <p:extLst>
      <p:ext uri="{BB962C8B-B14F-4D97-AF65-F5344CB8AC3E}">
        <p14:creationId xmlns:p14="http://schemas.microsoft.com/office/powerpoint/2010/main" val="104753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228600"/>
            <a:ext cx="8229600" cy="5897563"/>
          </a:xfrm>
        </p:spPr>
        <p:txBody>
          <a:bodyPr>
            <a:normAutofit fontScale="92500" lnSpcReduction="20000"/>
          </a:bodyPr>
          <a:lstStyle/>
          <a:p>
            <a:pPr marL="0" indent="0">
              <a:buNone/>
            </a:pPr>
            <a:r>
              <a:rPr lang="en-CA" b="1" u="sng" dirty="0">
                <a:latin typeface="Arial" panose="020B0604020202020204" pitchFamily="34" charset="0"/>
                <a:cs typeface="Arial" panose="020B0604020202020204" pitchFamily="34" charset="0"/>
              </a:rPr>
              <a:t>He was President of the Brandon Winter Fair and the Brandon Livestock Assoc.</a:t>
            </a:r>
          </a:p>
          <a:p>
            <a:endParaRPr lang="en-CA" u="sng"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marL="0" indent="0">
              <a:buNone/>
            </a:pPr>
            <a:r>
              <a:rPr lang="en-CA" sz="1600" dirty="0">
                <a:latin typeface="Arial" panose="020B0604020202020204" pitchFamily="34" charset="0"/>
                <a:cs typeface="Arial" panose="020B0604020202020204" pitchFamily="34" charset="0"/>
              </a:rPr>
              <a:t>      Wheat City Arena home of the Winter Fair after The Winter Fair Building burnt down           	</a:t>
            </a:r>
          </a:p>
          <a:p>
            <a:pPr marL="0" indent="0" algn="just">
              <a:buNone/>
            </a:pPr>
            <a:r>
              <a:rPr lang="en-CA" sz="2800" b="1" dirty="0">
                <a:latin typeface="Arial" panose="020B0604020202020204" pitchFamily="34" charset="0"/>
                <a:cs typeface="Arial" panose="020B0604020202020204" pitchFamily="34" charset="0"/>
              </a:rPr>
              <a:t>Royal Canadian Mounted Police (RCMP) horses were housed in the Winter Fair Building which was located on the 600 Block of 10</a:t>
            </a:r>
            <a:r>
              <a:rPr lang="en-CA" sz="2800" b="1" baseline="30000" dirty="0">
                <a:latin typeface="Arial" panose="020B0604020202020204" pitchFamily="34" charset="0"/>
                <a:cs typeface="Arial" panose="020B0604020202020204" pitchFamily="34" charset="0"/>
              </a:rPr>
              <a:t>th</a:t>
            </a:r>
            <a:r>
              <a:rPr lang="en-CA" sz="2800" b="1" dirty="0">
                <a:latin typeface="Arial" panose="020B0604020202020204" pitchFamily="34" charset="0"/>
                <a:cs typeface="Arial" panose="020B0604020202020204" pitchFamily="34" charset="0"/>
              </a:rPr>
              <a:t> street, south of the new BPS station.  On 29</a:t>
            </a:r>
            <a:r>
              <a:rPr lang="en-CA" sz="2800" b="1" baseline="30000" dirty="0">
                <a:latin typeface="Arial" panose="020B0604020202020204" pitchFamily="34" charset="0"/>
                <a:cs typeface="Arial" panose="020B0604020202020204" pitchFamily="34" charset="0"/>
              </a:rPr>
              <a:t>th</a:t>
            </a:r>
            <a:r>
              <a:rPr lang="en-CA" sz="2800" b="1" dirty="0">
                <a:latin typeface="Arial" panose="020B0604020202020204" pitchFamily="34" charset="0"/>
                <a:cs typeface="Arial" panose="020B0604020202020204" pitchFamily="34" charset="0"/>
              </a:rPr>
              <a:t> October 1920, a fire that started in the RCMP horse barns destroyed the Winter Fair Building.   </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576" y="1219200"/>
            <a:ext cx="3311520" cy="20807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189892"/>
            <a:ext cx="2819400" cy="2080738"/>
          </a:xfrm>
          <a:prstGeom prst="rect">
            <a:avLst/>
          </a:prstGeom>
        </p:spPr>
      </p:pic>
    </p:spTree>
    <p:extLst>
      <p:ext uri="{BB962C8B-B14F-4D97-AF65-F5344CB8AC3E}">
        <p14:creationId xmlns:p14="http://schemas.microsoft.com/office/powerpoint/2010/main" val="37236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a:latin typeface="Arial" panose="020B0604020202020204" pitchFamily="34" charset="0"/>
                <a:cs typeface="Arial" panose="020B0604020202020204" pitchFamily="34" charset="0"/>
              </a:rPr>
              <a:t/>
            </a:r>
            <a:br>
              <a:rPr lang="en-CA" sz="3600" dirty="0">
                <a:latin typeface="Arial" panose="020B0604020202020204" pitchFamily="34" charset="0"/>
                <a:cs typeface="Arial" panose="020B0604020202020204" pitchFamily="34" charset="0"/>
              </a:rPr>
            </a:br>
            <a:r>
              <a:rPr lang="en-CA" sz="3600" b="1" u="sng" dirty="0">
                <a:latin typeface="Arial" panose="020B0604020202020204" pitchFamily="34" charset="0"/>
                <a:cs typeface="Arial" panose="020B0604020202020204" pitchFamily="34" charset="0"/>
              </a:rPr>
              <a:t>Manager of the Brandon Branch of the Government Liquor Control Commission</a:t>
            </a:r>
            <a:r>
              <a:rPr lang="en-CA" dirty="0"/>
              <a:t/>
            </a:r>
            <a:br>
              <a:rPr lang="en-CA" dirty="0"/>
            </a:b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152900"/>
            <a:ext cx="3962400" cy="1981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191000"/>
            <a:ext cx="2381250" cy="1790700"/>
          </a:xfrm>
          <a:prstGeom prst="rect">
            <a:avLst/>
          </a:prstGeom>
        </p:spPr>
      </p:pic>
      <p:sp>
        <p:nvSpPr>
          <p:cNvPr id="7" name="Rectangle 6"/>
          <p:cNvSpPr/>
          <p:nvPr/>
        </p:nvSpPr>
        <p:spPr>
          <a:xfrm>
            <a:off x="838200" y="1371600"/>
            <a:ext cx="7410450" cy="2677656"/>
          </a:xfrm>
          <a:prstGeom prst="rect">
            <a:avLst/>
          </a:prstGeom>
        </p:spPr>
        <p:txBody>
          <a:bodyPr wrap="square">
            <a:spAutoFit/>
          </a:bodyPr>
          <a:lstStyle/>
          <a:p>
            <a:r>
              <a:rPr lang="en-CA" sz="2400" b="1" dirty="0">
                <a:latin typeface="Arial" panose="020B0604020202020204" pitchFamily="34" charset="0"/>
                <a:cs typeface="Arial" panose="020B0604020202020204" pitchFamily="34" charset="0"/>
              </a:rPr>
              <a:t>In 1923, the local Liquor Commission Store was selected to open on Seventh Street, and Pacific Avenue.  In the former premises occupied by the Dominion Hardware &amp; Lumber Company. The Manager was James Kirkcaldy who received the first shipment of Spirits and opened for business on 17</a:t>
            </a:r>
            <a:r>
              <a:rPr lang="en-CA" sz="2400" b="1" baseline="30000" dirty="0">
                <a:latin typeface="Arial" panose="020B0604020202020204" pitchFamily="34" charset="0"/>
                <a:cs typeface="Arial" panose="020B0604020202020204" pitchFamily="34" charset="0"/>
              </a:rPr>
              <a:t>th</a:t>
            </a:r>
            <a:r>
              <a:rPr lang="en-CA" sz="2400" b="1" dirty="0">
                <a:latin typeface="Arial" panose="020B0604020202020204" pitchFamily="34" charset="0"/>
                <a:cs typeface="Arial" panose="020B0604020202020204" pitchFamily="34" charset="0"/>
              </a:rPr>
              <a:t> October. </a:t>
            </a:r>
          </a:p>
        </p:txBody>
      </p:sp>
    </p:spTree>
    <p:extLst>
      <p:ext uri="{BB962C8B-B14F-4D97-AF65-F5344CB8AC3E}">
        <p14:creationId xmlns:p14="http://schemas.microsoft.com/office/powerpoint/2010/main" val="175092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b="1" dirty="0">
                <a:latin typeface="Arial" panose="020B0604020202020204" pitchFamily="34" charset="0"/>
                <a:cs typeface="Arial" panose="020B0604020202020204" pitchFamily="34" charset="0"/>
              </a:rPr>
              <a:t>He was a member of the Brandon Lodge #19, the Masonic Order and the Presbyterian Church</a:t>
            </a:r>
            <a:r>
              <a:rPr lang="en-CA" sz="2900" dirty="0">
                <a:latin typeface="Arial" panose="020B0604020202020204" pitchFamily="34" charset="0"/>
                <a:cs typeface="Arial" panose="020B0604020202020204" pitchFamily="34" charset="0"/>
              </a:rPr>
              <a:t>. </a:t>
            </a:r>
          </a:p>
          <a:p>
            <a:endParaRPr lang="en-CA" dirty="0"/>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581400"/>
            <a:ext cx="2438400" cy="2438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48000"/>
            <a:ext cx="2519855" cy="3233442"/>
          </a:xfrm>
          <a:prstGeom prst="rect">
            <a:avLst/>
          </a:prstGeom>
        </p:spPr>
      </p:pic>
    </p:spTree>
    <p:extLst>
      <p:ext uri="{BB962C8B-B14F-4D97-AF65-F5344CB8AC3E}">
        <p14:creationId xmlns:p14="http://schemas.microsoft.com/office/powerpoint/2010/main" val="350965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85799"/>
          </a:xfrm>
        </p:spPr>
        <p:txBody>
          <a:bodyPr>
            <a:normAutofit/>
          </a:bodyPr>
          <a:lstStyle/>
          <a:p>
            <a:r>
              <a:rPr lang="en-CA" sz="2400" b="1" u="sng" dirty="0">
                <a:latin typeface="Arial" panose="020B0604020202020204" pitchFamily="34" charset="0"/>
                <a:cs typeface="Arial" panose="020B0604020202020204" pitchFamily="34" charset="0"/>
              </a:rPr>
              <a:t>Brigadier General James Kirkcaldy, CMG, DSO</a:t>
            </a:r>
            <a:endParaRPr lang="en-CA" sz="2400" dirty="0"/>
          </a:p>
        </p:txBody>
      </p:sp>
      <p:sp>
        <p:nvSpPr>
          <p:cNvPr id="3" name="Subtitle 2"/>
          <p:cNvSpPr>
            <a:spLocks noGrp="1"/>
          </p:cNvSpPr>
          <p:nvPr>
            <p:ph type="subTitle" idx="1"/>
          </p:nvPr>
        </p:nvSpPr>
        <p:spPr/>
        <p:txBody>
          <a:bodyPr/>
          <a:lstStyle/>
          <a:p>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286000" y="1011935"/>
            <a:ext cx="4953000" cy="5662930"/>
          </a:xfrm>
          <a:prstGeom prst="rect">
            <a:avLst/>
          </a:prstGeom>
        </p:spPr>
      </p:pic>
    </p:spTree>
    <p:extLst>
      <p:ext uri="{BB962C8B-B14F-4D97-AF65-F5344CB8AC3E}">
        <p14:creationId xmlns:p14="http://schemas.microsoft.com/office/powerpoint/2010/main" val="2789212458"/>
      </p:ext>
    </p:extLst>
  </p:cSld>
  <p:clrMapOvr>
    <a:masterClrMapping/>
  </p:clrMapOvr>
  <mc:AlternateContent xmlns:mc="http://schemas.openxmlformats.org/markup-compatibility/2006" xmlns:p14="http://schemas.microsoft.com/office/powerpoint/2010/main">
    <mc:Choice Requires="p14">
      <p:transition spd="slow" p14:dur="2000" advTm="5800"/>
    </mc:Choice>
    <mc:Fallback xmlns="">
      <p:transition spd="slow" advTm="58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000" b="1" dirty="0">
                <a:latin typeface="Arial" panose="020B0604020202020204" pitchFamily="34" charset="0"/>
                <a:cs typeface="Arial" panose="020B0604020202020204" pitchFamily="34" charset="0"/>
              </a:rPr>
              <a:t/>
            </a:r>
            <a:br>
              <a:rPr lang="en-CA" sz="2000" b="1" dirty="0">
                <a:latin typeface="Arial" panose="020B0604020202020204" pitchFamily="34" charset="0"/>
                <a:cs typeface="Arial" panose="020B0604020202020204" pitchFamily="34" charset="0"/>
              </a:rPr>
            </a:br>
            <a:r>
              <a:rPr lang="en-CA" sz="2000" b="1">
                <a:latin typeface="Arial" panose="020B0604020202020204" pitchFamily="34" charset="0"/>
                <a:cs typeface="Arial" panose="020B0604020202020204" pitchFamily="34" charset="0"/>
              </a:rPr>
              <a:t>Brigadier General Kirkcaldy </a:t>
            </a:r>
            <a:r>
              <a:rPr lang="en-CA" sz="2000" b="1" dirty="0">
                <a:latin typeface="Arial" panose="020B0604020202020204" pitchFamily="34" charset="0"/>
                <a:cs typeface="Arial" panose="020B0604020202020204" pitchFamily="34" charset="0"/>
              </a:rPr>
              <a:t>died at Brandon on 8</a:t>
            </a:r>
            <a:r>
              <a:rPr lang="en-CA" sz="2000" b="1" baseline="30000" dirty="0">
                <a:latin typeface="Arial" panose="020B0604020202020204" pitchFamily="34" charset="0"/>
                <a:cs typeface="Arial" panose="020B0604020202020204" pitchFamily="34" charset="0"/>
              </a:rPr>
              <a:t>th</a:t>
            </a:r>
            <a:r>
              <a:rPr lang="en-CA" sz="2000" b="1" dirty="0">
                <a:latin typeface="Arial" panose="020B0604020202020204" pitchFamily="34" charset="0"/>
                <a:cs typeface="Arial" panose="020B0604020202020204" pitchFamily="34" charset="0"/>
              </a:rPr>
              <a:t>  May 1957 and was buried in the Brandon Cemetery.  He is commemorated by Kirkcaldy Drive and Kirkcaldy Heights School in Brandon.</a:t>
            </a:r>
            <a:br>
              <a:rPr lang="en-CA" sz="2000" b="1" dirty="0">
                <a:latin typeface="Arial" panose="020B0604020202020204" pitchFamily="34" charset="0"/>
                <a:cs typeface="Arial" panose="020B0604020202020204" pitchFamily="34" charset="0"/>
              </a:rPr>
            </a:br>
            <a:endParaRPr lang="en-CA" sz="2000" dirty="0"/>
          </a:p>
        </p:txBody>
      </p:sp>
      <p:sp>
        <p:nvSpPr>
          <p:cNvPr id="3" name="Content Placeholder 2"/>
          <p:cNvSpPr>
            <a:spLocks noGrp="1"/>
          </p:cNvSpPr>
          <p:nvPr>
            <p:ph idx="1"/>
          </p:nvPr>
        </p:nvSpPr>
        <p:spPr/>
        <p:txBody>
          <a:bodyPr>
            <a:normAutofit/>
          </a:bodyPr>
          <a:lstStyle/>
          <a:p>
            <a:pPr marL="0" indent="0">
              <a:buNone/>
            </a:pPr>
            <a:endParaRPr lang="en-CA" dirty="0"/>
          </a:p>
          <a:p>
            <a:pPr marL="0" indent="0">
              <a:buNone/>
            </a:pPr>
            <a:endParaRPr lang="en-CA" dirty="0"/>
          </a:p>
          <a:p>
            <a:pPr marL="0" indent="0">
              <a:buNone/>
            </a:pPr>
            <a:endParaRPr lang="en-CA" dirty="0"/>
          </a:p>
          <a:p>
            <a:pPr marL="0" indent="0">
              <a:buNone/>
            </a:pPr>
            <a:r>
              <a:rPr lang="en-CA" dirty="0"/>
              <a:t>   </a:t>
            </a:r>
          </a:p>
          <a:p>
            <a:pPr marL="0" indent="0" algn="ctr">
              <a:buNone/>
            </a:pPr>
            <a:r>
              <a:rPr lang="en-CA" sz="9600" dirty="0">
                <a:latin typeface="Brush Script MT" panose="03060802040406070304" pitchFamily="66" charset="0"/>
              </a:rPr>
              <a:t>The End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97" y="1805647"/>
            <a:ext cx="3133804" cy="20040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805647"/>
            <a:ext cx="3247485" cy="2004060"/>
          </a:xfrm>
          <a:prstGeom prst="rect">
            <a:avLst/>
          </a:prstGeom>
        </p:spPr>
      </p:pic>
      <p:pic>
        <p:nvPicPr>
          <p:cNvPr id="7" name="Picture 2" descr="C:\Users\Edward\AppData\Local\Microsoft\Windows\INetCache\IE\MA1UIMMR\poppy-flower-isolated-2692493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58707"/>
            <a:ext cx="11049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1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CA" sz="7200" b="1" dirty="0"/>
          </a:p>
        </p:txBody>
      </p:sp>
      <p:sp>
        <p:nvSpPr>
          <p:cNvPr id="3" name="Content Placeholder 2"/>
          <p:cNvSpPr>
            <a:spLocks noGrp="1"/>
          </p:cNvSpPr>
          <p:nvPr>
            <p:ph idx="1"/>
          </p:nvPr>
        </p:nvSpPr>
        <p:spPr/>
        <p:txBody>
          <a:bodyPr>
            <a:normAutofit/>
          </a:bodyPr>
          <a:lstStyle/>
          <a:p>
            <a:pPr marL="0" indent="0" algn="ctr">
              <a:buNone/>
            </a:pPr>
            <a:r>
              <a:rPr lang="en-CA" sz="7200" b="1" dirty="0">
                <a:latin typeface="Arial" panose="020B0604020202020204" pitchFamily="34" charset="0"/>
                <a:cs typeface="Arial" panose="020B0604020202020204" pitchFamily="34" charset="0"/>
              </a:rPr>
              <a:t>Thank you,</a:t>
            </a:r>
          </a:p>
          <a:p>
            <a:pPr marL="0" indent="0" algn="ctr">
              <a:buNone/>
            </a:pPr>
            <a:endParaRPr lang="en-CA" sz="7200" b="1" dirty="0">
              <a:latin typeface="Arial" panose="020B0604020202020204" pitchFamily="34" charset="0"/>
              <a:cs typeface="Arial" panose="020B0604020202020204" pitchFamily="34" charset="0"/>
            </a:endParaRPr>
          </a:p>
        </p:txBody>
      </p:sp>
      <p:pic>
        <p:nvPicPr>
          <p:cNvPr id="5" name="Picture 4" descr="cid:image001.jpg@01CFE404.5986C3C0"/>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29000"/>
            <a:ext cx="3733800" cy="2362200"/>
          </a:xfrm>
          <a:prstGeom prst="rect">
            <a:avLst/>
          </a:prstGeom>
          <a:noFill/>
          <a:ln>
            <a:noFill/>
          </a:ln>
        </p:spPr>
      </p:pic>
    </p:spTree>
    <p:extLst>
      <p:ext uri="{BB962C8B-B14F-4D97-AF65-F5344CB8AC3E}">
        <p14:creationId xmlns:p14="http://schemas.microsoft.com/office/powerpoint/2010/main" val="111401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
            </a:r>
            <a:br>
              <a:rPr lang="en-CA" b="1" dirty="0"/>
            </a:br>
            <a:r>
              <a:rPr lang="en-CA" b="1" u="sng" dirty="0"/>
              <a:t>James Kirkcaldy (1866-1957)</a:t>
            </a:r>
            <a:br>
              <a:rPr lang="en-CA" b="1" u="sng" dirty="0"/>
            </a:br>
            <a:r>
              <a:rPr lang="en-CA" sz="3100" b="1" dirty="0"/>
              <a:t>Soldier, Police Chief, Businessman and Civil Servant</a:t>
            </a:r>
            <a:r>
              <a:rPr lang="en-CA" b="1" dirty="0"/>
              <a:t/>
            </a:r>
            <a:br>
              <a:rPr lang="en-CA" b="1" dirty="0"/>
            </a:br>
            <a:endParaRPr lang="en-CA" b="1" dirty="0"/>
          </a:p>
        </p:txBody>
      </p:sp>
      <p:sp>
        <p:nvSpPr>
          <p:cNvPr id="3" name="Content Placeholder 2"/>
          <p:cNvSpPr>
            <a:spLocks noGrp="1"/>
          </p:cNvSpPr>
          <p:nvPr>
            <p:ph idx="1"/>
          </p:nvPr>
        </p:nvSpPr>
        <p:spPr>
          <a:xfrm>
            <a:off x="457200" y="1600200"/>
            <a:ext cx="8229600" cy="5105400"/>
          </a:xfrm>
        </p:spPr>
        <p:txBody>
          <a:bodyPr>
            <a:normAutofit/>
          </a:bodyPr>
          <a:lstStyle/>
          <a:p>
            <a:pPr algn="just"/>
            <a:r>
              <a:rPr lang="en-CA" sz="2000" b="1" dirty="0">
                <a:latin typeface="Arial" panose="020B0604020202020204" pitchFamily="34" charset="0"/>
                <a:cs typeface="Arial" panose="020B0604020202020204" pitchFamily="34" charset="0"/>
              </a:rPr>
              <a:t>Born at Abdie, Scotland on 18</a:t>
            </a:r>
            <a:r>
              <a:rPr lang="en-CA" sz="2000" b="1" baseline="30000" dirty="0">
                <a:latin typeface="Arial" panose="020B0604020202020204" pitchFamily="34" charset="0"/>
                <a:cs typeface="Arial" panose="020B0604020202020204" pitchFamily="34" charset="0"/>
              </a:rPr>
              <a:t>th</a:t>
            </a:r>
            <a:r>
              <a:rPr lang="en-CA" sz="2000" b="1" dirty="0">
                <a:latin typeface="Arial" panose="020B0604020202020204" pitchFamily="34" charset="0"/>
                <a:cs typeface="Arial" panose="020B0604020202020204" pitchFamily="34" charset="0"/>
              </a:rPr>
              <a:t> May 1866, Abdie is a parish in north-west Fife, lying on the south shore of the Firth of Tay.  Population approx. 400.  Son of James Kirkcaldy and Helen Brand.  The Family name comes from the Scottish word for church “Kirk” and “Culdees” a early Christian sect in Ireland, Scotland and England. In the middle ages.</a:t>
            </a:r>
            <a:endParaRPr lang="en-CA" sz="2000" dirty="0"/>
          </a:p>
          <a:p>
            <a:pPr algn="just"/>
            <a:endParaRPr lang="en-CA" sz="2400" dirty="0"/>
          </a:p>
          <a:p>
            <a:endParaRPr lang="en-CA" sz="2400" dirty="0"/>
          </a:p>
          <a:p>
            <a:endParaRPr lang="en-CA" sz="2400" dirty="0"/>
          </a:p>
          <a:p>
            <a:pPr marL="0" indent="0">
              <a:buNone/>
            </a:pPr>
            <a:r>
              <a:rPr lang="en-CA" sz="2400" dirty="0"/>
              <a:t>  </a:t>
            </a:r>
          </a:p>
          <a:p>
            <a:pPr marL="0" indent="0">
              <a:buNone/>
            </a:pPr>
            <a:r>
              <a:rPr lang="en-CA" sz="2400" b="1" dirty="0"/>
              <a:t>     The ruins of the old     </a:t>
            </a:r>
          </a:p>
          <a:p>
            <a:pPr marL="0" indent="0">
              <a:buNone/>
            </a:pPr>
            <a:r>
              <a:rPr lang="en-CA" sz="2400" b="1" dirty="0"/>
              <a:t>     Abdie parish church                                 The Firth of Tay</a:t>
            </a:r>
            <a:endParaRPr lang="en-CA" sz="2400" b="1" dirty="0">
              <a:latin typeface="Arial" panose="020B0604020202020204" pitchFamily="34" charset="0"/>
              <a:cs typeface="Arial" panose="020B0604020202020204" pitchFamily="34" charset="0"/>
            </a:endParaRP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505200"/>
            <a:ext cx="2438400" cy="182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93477"/>
            <a:ext cx="3051048" cy="20037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668422"/>
            <a:ext cx="1569720" cy="1866900"/>
          </a:xfrm>
          <a:prstGeom prst="rect">
            <a:avLst/>
          </a:prstGeom>
        </p:spPr>
      </p:pic>
    </p:spTree>
    <p:extLst>
      <p:ext uri="{BB962C8B-B14F-4D97-AF65-F5344CB8AC3E}">
        <p14:creationId xmlns:p14="http://schemas.microsoft.com/office/powerpoint/2010/main" val="226851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Other notable people from Abdie</a:t>
            </a:r>
          </a:p>
        </p:txBody>
      </p:sp>
      <p:sp>
        <p:nvSpPr>
          <p:cNvPr id="3" name="Content Placeholder 2"/>
          <p:cNvSpPr>
            <a:spLocks noGrp="1"/>
          </p:cNvSpPr>
          <p:nvPr>
            <p:ph idx="1"/>
          </p:nvPr>
        </p:nvSpPr>
        <p:spPr/>
        <p:txBody>
          <a:bodyPr/>
          <a:lstStyle/>
          <a:p>
            <a:r>
              <a:rPr lang="en-CA" b="1" dirty="0"/>
              <a:t>Lt Colonel Ninian Imrie of Denmuir Fellow of the Royal Society of Edinburgh (FRSE). He was a Scottish army officer and geologist. He gave the first wholly geological description of the Rock of Gibraltar</a:t>
            </a:r>
            <a:r>
              <a:rPr lang="en-CA" dirty="0"/>
              <a:t>.</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114800"/>
            <a:ext cx="5080000" cy="2108200"/>
          </a:xfrm>
          <a:prstGeom prst="rect">
            <a:avLst/>
          </a:prstGeom>
        </p:spPr>
      </p:pic>
    </p:spTree>
    <p:extLst>
      <p:ext uri="{BB962C8B-B14F-4D97-AF65-F5344CB8AC3E}">
        <p14:creationId xmlns:p14="http://schemas.microsoft.com/office/powerpoint/2010/main" val="173347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CA" sz="3200" b="1" u="sng" dirty="0">
                <a:latin typeface="Arial" panose="020B0604020202020204" pitchFamily="34" charset="0"/>
                <a:cs typeface="Arial" panose="020B0604020202020204" pitchFamily="34" charset="0"/>
              </a:rPr>
              <a:t>Member of the Black Watch for 7 years</a:t>
            </a:r>
          </a:p>
        </p:txBody>
      </p:sp>
      <p:sp>
        <p:nvSpPr>
          <p:cNvPr id="3" name="Content Placeholder 2"/>
          <p:cNvSpPr>
            <a:spLocks noGrp="1"/>
          </p:cNvSpPr>
          <p:nvPr>
            <p:ph idx="1"/>
          </p:nvPr>
        </p:nvSpPr>
        <p:spPr>
          <a:xfrm>
            <a:off x="457200" y="304800"/>
            <a:ext cx="8229600" cy="762000"/>
          </a:xfrm>
        </p:spPr>
        <p:txBody>
          <a:bodyPr>
            <a:normAutofit fontScale="25000" lnSpcReduction="20000"/>
          </a:bodyPr>
          <a:lstStyle/>
          <a:p>
            <a:endParaRPr lang="en-CA" dirty="0"/>
          </a:p>
          <a:p>
            <a:endParaRPr lang="en-CA" dirty="0"/>
          </a:p>
          <a:p>
            <a:endParaRPr lang="en-CA" dirty="0"/>
          </a:p>
          <a:p>
            <a:pPr marL="0" indent="0">
              <a:buNone/>
            </a:pPr>
            <a:r>
              <a:rPr lang="en-CA" dirty="0"/>
              <a:t/>
            </a:r>
            <a:br>
              <a:rPr lang="en-CA" dirty="0"/>
            </a:br>
            <a:r>
              <a:rPr lang="en-CA" dirty="0"/>
              <a:t> </a:t>
            </a:r>
            <a:br>
              <a:rPr lang="en-CA" dirty="0"/>
            </a:br>
            <a:endParaRPr lang="en-CA"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964055"/>
            <a:ext cx="2438400" cy="3276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1524000"/>
            <a:ext cx="2099831" cy="415671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447800"/>
            <a:ext cx="2667000" cy="4038600"/>
          </a:xfrm>
          <a:prstGeom prst="rect">
            <a:avLst/>
          </a:prstGeom>
        </p:spPr>
      </p:pic>
    </p:spTree>
    <p:extLst>
      <p:ext uri="{BB962C8B-B14F-4D97-AF65-F5344CB8AC3E}">
        <p14:creationId xmlns:p14="http://schemas.microsoft.com/office/powerpoint/2010/main" val="170056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u="sng" dirty="0"/>
              <a:t>Staff Instructor at the Hythe School of Musketry in Kent England.</a:t>
            </a:r>
          </a:p>
        </p:txBody>
      </p:sp>
      <p:sp>
        <p:nvSpPr>
          <p:cNvPr id="3" name="Content Placeholder 2"/>
          <p:cNvSpPr>
            <a:spLocks noGrp="1"/>
          </p:cNvSpPr>
          <p:nvPr>
            <p:ph idx="1"/>
          </p:nvPr>
        </p:nvSpPr>
        <p:spPr/>
        <p:txBody>
          <a:bodyPr/>
          <a:lstStyle/>
          <a:p>
            <a:pPr marL="0" indent="0">
              <a:buNone/>
            </a:pPr>
            <a:endParaRPr lang="en-CA"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133600"/>
            <a:ext cx="5735494" cy="38489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296069"/>
            <a:ext cx="1524000" cy="1524000"/>
          </a:xfrm>
          <a:prstGeom prst="rect">
            <a:avLst/>
          </a:prstGeom>
        </p:spPr>
      </p:pic>
    </p:spTree>
    <p:extLst>
      <p:ext uri="{BB962C8B-B14F-4D97-AF65-F5344CB8AC3E}">
        <p14:creationId xmlns:p14="http://schemas.microsoft.com/office/powerpoint/2010/main" val="356130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CA" sz="3200" b="1" u="sng" dirty="0"/>
              <a:t>A new world of challenges</a:t>
            </a:r>
          </a:p>
        </p:txBody>
      </p:sp>
      <p:sp>
        <p:nvSpPr>
          <p:cNvPr id="7" name="Content Placeholder 6"/>
          <p:cNvSpPr>
            <a:spLocks noGrp="1"/>
          </p:cNvSpPr>
          <p:nvPr>
            <p:ph idx="1"/>
          </p:nvPr>
        </p:nvSpPr>
        <p:spPr/>
        <p:txBody>
          <a:bodyPr>
            <a:normAutofit fontScale="92500" lnSpcReduction="10000"/>
          </a:bodyPr>
          <a:lstStyle/>
          <a:p>
            <a:pPr algn="just"/>
            <a:r>
              <a:rPr lang="en-CA" sz="1600" b="1" dirty="0">
                <a:latin typeface="Arial" panose="020B0604020202020204" pitchFamily="34" charset="0"/>
                <a:cs typeface="Arial" panose="020B0604020202020204" pitchFamily="34" charset="0"/>
              </a:rPr>
              <a:t>In 1891, he married Rosina Hannah Perry, Daughter of Joseph Perry of Hythe England. Her birth date was in 1866, and she died on 19th December 1961 aged 95 years. </a:t>
            </a:r>
          </a:p>
          <a:p>
            <a:pPr algn="just"/>
            <a:r>
              <a:rPr lang="en-CA" sz="1600" b="1" dirty="0">
                <a:latin typeface="Arial" panose="020B0604020202020204" pitchFamily="34" charset="0"/>
                <a:cs typeface="Arial" panose="020B0604020202020204" pitchFamily="34" charset="0"/>
              </a:rPr>
              <a:t>They had seven children, Kathleen Rose, James Douglas, Archibald J, John A, Helen, Minnie H, and Fred</a:t>
            </a:r>
          </a:p>
          <a:p>
            <a:pPr marL="0" indent="0">
              <a:buNone/>
            </a:pPr>
            <a:endParaRPr lang="en-CA" sz="1600" b="1" dirty="0">
              <a:latin typeface="Arial" panose="020B0604020202020204" pitchFamily="34" charset="0"/>
              <a:cs typeface="Arial" panose="020B0604020202020204" pitchFamily="34" charset="0"/>
            </a:endParaRPr>
          </a:p>
          <a:p>
            <a:pPr marL="0" indent="0">
              <a:buNone/>
            </a:pPr>
            <a:r>
              <a:rPr lang="en-CA" sz="1600" b="1" dirty="0">
                <a:latin typeface="Arial" panose="020B0604020202020204" pitchFamily="34" charset="0"/>
                <a:cs typeface="Arial" panose="020B0604020202020204" pitchFamily="34" charset="0"/>
              </a:rPr>
              <a:t> </a:t>
            </a:r>
            <a:endParaRPr lang="en-CA" sz="1600" b="1"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700" dirty="0">
              <a:latin typeface="Arial" panose="020B0604020202020204" pitchFamily="34" charset="0"/>
              <a:cs typeface="Arial" panose="020B0604020202020204" pitchFamily="34" charset="0"/>
            </a:endParaRPr>
          </a:p>
          <a:p>
            <a:endParaRPr lang="en-CA" sz="1700" dirty="0">
              <a:latin typeface="Arial" panose="020B0604020202020204" pitchFamily="34" charset="0"/>
              <a:cs typeface="Arial" panose="020B0604020202020204" pitchFamily="34" charset="0"/>
            </a:endParaRPr>
          </a:p>
          <a:p>
            <a:pPr algn="just"/>
            <a:r>
              <a:rPr lang="en-CA" sz="2000" b="1" dirty="0">
                <a:latin typeface="Arial" panose="020B0604020202020204" pitchFamily="34" charset="0"/>
                <a:cs typeface="Arial" panose="020B0604020202020204" pitchFamily="34" charset="0"/>
              </a:rPr>
              <a:t>In 1891 he arrived in Brandon, and worked for Mr. John Hanbury’s sawmill for $1.50 a day.  </a:t>
            </a:r>
            <a:endParaRPr lang="en-CA" sz="2000" b="1"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30" y="2891631"/>
            <a:ext cx="2914650" cy="19431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310" y="2882300"/>
            <a:ext cx="5029200" cy="1943100"/>
          </a:xfrm>
          <a:prstGeom prst="rect">
            <a:avLst/>
          </a:prstGeom>
        </p:spPr>
      </p:pic>
    </p:spTree>
    <p:extLst>
      <p:ext uri="{BB962C8B-B14F-4D97-AF65-F5344CB8AC3E}">
        <p14:creationId xmlns:p14="http://schemas.microsoft.com/office/powerpoint/2010/main" val="327243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Brandon Police Service</a:t>
            </a:r>
          </a:p>
        </p:txBody>
      </p:sp>
      <p:sp>
        <p:nvSpPr>
          <p:cNvPr id="3" name="Content Placeholder 2"/>
          <p:cNvSpPr>
            <a:spLocks noGrp="1"/>
          </p:cNvSpPr>
          <p:nvPr>
            <p:ph idx="1"/>
          </p:nvPr>
        </p:nvSpPr>
        <p:spPr>
          <a:xfrm>
            <a:off x="457200" y="1219200"/>
            <a:ext cx="8229600" cy="4906963"/>
          </a:xfrm>
        </p:spPr>
        <p:txBody>
          <a:bodyPr>
            <a:normAutofit/>
          </a:bodyPr>
          <a:lstStyle/>
          <a:p>
            <a:endParaRPr lang="en-CA" sz="1600" dirty="0"/>
          </a:p>
          <a:p>
            <a:pPr algn="just"/>
            <a:r>
              <a:rPr lang="en-CA" sz="2400" b="1" dirty="0"/>
              <a:t>The following year he was appointed Chief of Police, the fourth Chief Constable, of the City. Succeeding J. R. Foster, a position that Kirkcaldy held for thirteen years. </a:t>
            </a:r>
          </a:p>
          <a:p>
            <a:endParaRPr lang="en-CA" sz="1600" b="1"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a:p>
            <a:endParaRPr lang="en-CA"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788" y="3048000"/>
            <a:ext cx="2083777" cy="30099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365" y="3048000"/>
            <a:ext cx="3604315" cy="3021623"/>
          </a:xfrm>
          <a:prstGeom prst="rect">
            <a:avLst/>
          </a:prstGeom>
        </p:spPr>
      </p:pic>
    </p:spTree>
    <p:extLst>
      <p:ext uri="{BB962C8B-B14F-4D97-AF65-F5344CB8AC3E}">
        <p14:creationId xmlns:p14="http://schemas.microsoft.com/office/powerpoint/2010/main" val="406733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algn="just"/>
            <a:r>
              <a:rPr lang="en-CA" b="1" dirty="0">
                <a:latin typeface="Arial" panose="020B0604020202020204" pitchFamily="34" charset="0"/>
                <a:cs typeface="Arial" panose="020B0604020202020204" pitchFamily="34" charset="0"/>
              </a:rPr>
              <a:t>In 1905 he resigned as Chief Constable to operate the Empire Hotel in partnership with James Smith.  The hotel was opened by Mr. D. Beaubier in June of 1904 after delays in construction. He took on Smith and Kirkcaldy as partners.  The building took extensive damage in 1910 when a fire tore through the top floor which collapsed the roof. The 1916 prohibition laws hit Brandon hotels hard. To increase revenue, the Empire Hotel began to rent the ground floor of their building to the F. W. Woolworth Co. The Woolworth Co. purchased the building in February, 1929.  It was knocked down in 1957 to allow the company to build a more modern department store.  The store was eventually converted to ACC’s Adult Collegiate.</a:t>
            </a:r>
          </a:p>
          <a:p>
            <a:endParaRPr lang="en-CA" dirty="0"/>
          </a:p>
        </p:txBody>
      </p:sp>
    </p:spTree>
    <p:extLst>
      <p:ext uri="{BB962C8B-B14F-4D97-AF65-F5344CB8AC3E}">
        <p14:creationId xmlns:p14="http://schemas.microsoft.com/office/powerpoint/2010/main" val="111106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720</Words>
  <Application>Microsoft Office PowerPoint</Application>
  <PresentationFormat>On-screen Show (4:3)</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In association with the  </vt:lpstr>
      <vt:lpstr>Brigadier General James Kirkcaldy, CMG, DSO</vt:lpstr>
      <vt:lpstr> James Kirkcaldy (1866-1957) Soldier, Police Chief, Businessman and Civil Servant </vt:lpstr>
      <vt:lpstr>Other notable people from Abdie</vt:lpstr>
      <vt:lpstr>Member of the Black Watch for 7 years</vt:lpstr>
      <vt:lpstr>Staff Instructor at the Hythe School of Musketry in Kent England.</vt:lpstr>
      <vt:lpstr>A new world of challenges</vt:lpstr>
      <vt:lpstr>Brandon Police Service</vt:lpstr>
      <vt:lpstr>PowerPoint Presentation</vt:lpstr>
      <vt:lpstr>Empire Hotel 725 Rosser Avenue</vt:lpstr>
      <vt:lpstr>XII MB Dragoons and 99th Manitoba Rangers</vt:lpstr>
      <vt:lpstr>8th BN CEF (90th Winnipeg Rifles)</vt:lpstr>
      <vt:lpstr>78th BN (Winnipeg Grenadiers)</vt:lpstr>
      <vt:lpstr> Brigadier General Kirkcaldy was awarded, The Companion of the Order of Saint Michael and Saint George, The Distinguished Service Order 03/02/17; first bar 06/07/18; second bar 18/01/19;  194-1915 Star, the War medal the Inter Alied victory medal and The French Croix de Guerre. He returned to Canada in June 1919. </vt:lpstr>
      <vt:lpstr> The Citation </vt:lpstr>
      <vt:lpstr>City Assessor and Alderman</vt:lpstr>
      <vt:lpstr>PowerPoint Presentation</vt:lpstr>
      <vt:lpstr> Manager of the Brandon Branch of the Government Liquor Control Commission </vt:lpstr>
      <vt:lpstr>PowerPoint Presentation</vt:lpstr>
      <vt:lpstr> Brigadier General Kirkcaldy died at Brandon on 8th  May 1957 and was buried in the Brandon Cemetery.  He is commemorated by Kirkcaldy Drive and Kirkcaldy Heights School in Brandon.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Kirkcaldy</dc:title>
  <dc:creator>XII26 Museum</dc:creator>
  <cp:lastModifiedBy>Edward</cp:lastModifiedBy>
  <cp:revision>92</cp:revision>
  <dcterms:created xsi:type="dcterms:W3CDTF">2006-08-16T00:00:00Z</dcterms:created>
  <dcterms:modified xsi:type="dcterms:W3CDTF">2018-04-24T05:18:49Z</dcterms:modified>
</cp:coreProperties>
</file>